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3" r:id="rId14"/>
    <p:sldId id="272" r:id="rId15"/>
    <p:sldId id="271" r:id="rId16"/>
    <p:sldId id="275" r:id="rId17"/>
    <p:sldId id="270" r:id="rId18"/>
    <p:sldId id="269" r:id="rId19"/>
    <p:sldId id="268" r:id="rId20"/>
    <p:sldId id="267" r:id="rId21"/>
    <p:sldId id="290" r:id="rId22"/>
    <p:sldId id="289" r:id="rId23"/>
    <p:sldId id="288" r:id="rId24"/>
    <p:sldId id="287" r:id="rId25"/>
    <p:sldId id="286" r:id="rId26"/>
    <p:sldId id="285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84" r:id="rId35"/>
    <p:sldId id="283" r:id="rId36"/>
    <p:sldId id="282" r:id="rId37"/>
    <p:sldId id="281" r:id="rId38"/>
    <p:sldId id="280" r:id="rId39"/>
    <p:sldId id="279" r:id="rId40"/>
    <p:sldId id="278" r:id="rId41"/>
    <p:sldId id="277" r:id="rId42"/>
    <p:sldId id="276" r:id="rId43"/>
    <p:sldId id="304" r:id="rId44"/>
    <p:sldId id="303" r:id="rId45"/>
    <p:sldId id="302" r:id="rId46"/>
    <p:sldId id="301" r:id="rId47"/>
    <p:sldId id="300" r:id="rId48"/>
    <p:sldId id="299" r:id="rId49"/>
    <p:sldId id="29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8C278-54A3-4F2D-A7E2-BC13D9FD339B}" type="datetimeFigureOut">
              <a:rPr lang="en-IN" smtClean="0"/>
              <a:t>29-08-2023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1E106-7700-405C-B382-83245C9723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83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29A0-5AA9-4528-AA66-3C8D4F46698A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80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E03-63EC-42BB-B64B-95089328D0D7}" type="datetime1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5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E003-5518-46E9-B699-6CFBECCDC80D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693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6EBC-C3C1-4682-9ACD-A6C905B3EA22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8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120ED-2522-4242-98AD-BC22030D1060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6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8E3C4-F733-4BC8-B6E1-66818C6CFD74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8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A797-E54F-4607-B1EB-2E6604EE9FF9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604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4B03-293A-439B-B469-1F79AB71A351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531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87B0-1DA5-43FC-9760-8DB1DDC34C2A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41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2F6A-978B-434F-A168-69D37C787C02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5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2C658-8091-43BA-B9D9-F86523027A1C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44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61A5-5518-4D25-9F0D-F3F377872968}" type="datetime1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86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7952-B0E7-4E68-8C76-41E568C280A8}" type="datetime1">
              <a:rPr lang="en-IN" smtClean="0"/>
              <a:t>29-08-2023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61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20A-433B-4E32-8D94-992051626FED}" type="datetime1">
              <a:rPr lang="en-IN" smtClean="0"/>
              <a:t>29-08-2023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37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F75F-34F5-4D2C-A5BF-4530D8FEC94A}" type="datetime1">
              <a:rPr lang="en-IN" smtClean="0"/>
              <a:t>29-08-2023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51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823F-977A-46C2-B078-12387CB19A02}" type="datetime1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9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AC7E559-6B4A-4CBD-9001-5B04F7ED3C7D}" type="datetime1">
              <a:rPr lang="en-IN" smtClean="0"/>
              <a:t>29-08-2023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92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92EEB0B-7D26-43C0-B8EE-2A70E7A8C503}" type="datetime1">
              <a:rPr lang="en-IN" smtClean="0"/>
              <a:t>29-08-2023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6D96728-6B24-4E0E-8410-27A2EB582B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26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" Target="slide5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" Target="slide17.xml"/><Relationship Id="rId20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18.xml"/><Relationship Id="rId10" Type="http://schemas.openxmlformats.org/officeDocument/2006/relationships/tags" Target="../tags/tag10.xml"/><Relationship Id="rId19" Type="http://schemas.openxmlformats.org/officeDocument/2006/relationships/slide" Target="slide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c33ded/Coursera/tree/main/Applied%20Data%20Science%20Capst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c33ded/Coursera/tree/main/Applied%20Data%20Science%20Capstone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xc33ded/Coursera/tree/main/Applied%20Data%20Science%20Capstone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xc33ded/Coursera/tree/main/Applied%20Data%20Science%20Capstone" TargetMode="Externa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c33ded/Coursera/tree/main/Applied%20Data%20Science%20Capstone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xc33ded/Coursera/tree/main/Applied%20Data%20Science%20Capstone" TargetMode="Externa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xc33ded/Coursera/tree/main/Applied%20Data%20Science%20Capstone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xc33ded/Coursera/tree/main/Applied%20Data%20Science%20Capstone" TargetMode="Externa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c33ded/Coursera/tree/main/Applied%20Data%20Science%20Capsto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c33ded/Coursera/tree/main/Applied%20Data%20Science%20Capston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s://github.com/exc33ded/Coursera/tree/main/Applied%20Data%20Science%20Capston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github.com/exc33ded/Coursera/tree/main/Applied%20Data%20Science%20Capsto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xc33ded/Coursera/tree/main/Applied%20Data%20Science%20Capstone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768B3926-91CD-EF81-DFB7-F03C256D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>
          <a:xfrm>
            <a:off x="5303838" y="0"/>
            <a:ext cx="6888162" cy="6858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8032A4C-4B28-369C-8568-743BD85D9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317" y="197039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606F9873-177C-E591-9E11-3B4D08821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13877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400" dirty="0"/>
              <a:t>Space X Falcon 9 Landing Analysis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Mohammed Sarim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144FB-D3AC-2894-48C3-8B610512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EFAD8-BAD1-9365-1461-ED34610C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89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488043-5E33-8795-9FB0-A806E7B5B866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Exploratory data analysis (eda)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visualization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BCB4B-F17E-0864-74C7-01CF2F8E7540}"/>
              </a:ext>
            </a:extLst>
          </p:cNvPr>
          <p:cNvSpPr txBox="1">
            <a:spLocks/>
          </p:cNvSpPr>
          <p:nvPr/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A03392-11F3-9F72-B9F7-E56AB6FAE024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Flight Number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Launch Site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 and Flight Number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Payload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AAE7F4-1383-7637-F76C-A8EBB24F27D5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BAR CHART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C4C9A9E-65A5-033B-9D27-D27DA6D2BE06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bar chart was produced to visualize the relationship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Orbit Type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7D28F2-A513-F298-7E10-32AE25D3BCAC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1B8F94D-1D9B-B345-3A85-48E377C4F22F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Line charts were produced to visualize the relationships between: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Success Rate and Year (i.e. the launch success yearly trend)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5CFF6E-44DF-4C1D-248D-F2838D90CC21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E3C519-A318-479E-03DC-7CD81EA0322B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963967-A501-917C-F5FB-565FA771C84F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EB19A9-3074-7198-42A1-4072519CA5DF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DA34E-D12D-6BDB-648F-124819E099FA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83C6FF-0AA6-3D7A-3646-6701938AA51B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0CB197-CFFC-BBA5-C60B-70F9C8762C96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58FA4D-DE5A-4395-E514-919F59172EB1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BE70CFE-0A3D-67FE-8C19-0E33034DD2AD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0FBD13A-150C-296F-C61F-68886E82D78A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9249D37-0FE0-614D-14F4-484734F582F3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69C00A-0A71-DA0F-E86C-461A704C9FE8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11839B-AFD8-ECFA-B91D-6845EB07B791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E45413-56A4-332F-CE59-25A6909CDF57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rgbClr val="FFFFFF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84D72F-5ADA-1FED-4658-7CB7B246128A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rgbClr val="12ABDB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3B25D-5DE4-04DA-465B-9DAD183A58B0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400" dirty="0">
                <a:solidFill>
                  <a:srgbClr val="FFFFFF"/>
                </a:solidFill>
                <a:latin typeface="Ubuntu"/>
              </a:rPr>
              <a:t>Scatter charts are useful to observe relationships, or correlations, between two numeric variables.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DCE46B-8EA2-415A-2F8A-54A8CD7DDCBD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400" dirty="0">
                <a:solidFill>
                  <a:srgbClr val="FFFFFF"/>
                </a:solidFill>
                <a:latin typeface="Ubuntu"/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66D7-63C9-7699-E8B3-384946FAF099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400" dirty="0">
                <a:solidFill>
                  <a:srgbClr val="FFFFFF"/>
                </a:solidFill>
                <a:latin typeface="Ubuntu"/>
              </a:rPr>
              <a:t>Line charts contain numerical values on both axes, and are generally used to show the change of a variable over time.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B164C-600E-B73C-A7C2-05A3808E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6797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59091-479F-10CC-9D3F-D573EF32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10</a:t>
            </a:fld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EC2289-E0CF-6782-9D29-A178973BAE05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358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7ED751-9149-26F0-14B6-FEEDD4CCABF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Exploratory data analysis (eda)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sql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C796E9-CE26-CB08-CE16-8EF2505C81E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gather some information about the dataset, some SQL queries were performed.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SQL queries performed on the data set were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names of the unique launch sites in the space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5 records where launch sites begin with the string ‘CCA’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total payload mass carried by boosters launched by NASA (CRS)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Display the average payload mass carried by booster version F9 v1.1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date when the first successful landing outcome on a ground pad was achieved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boosters which had success on a drone ship and a payload mass between 4000 and 6000 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total number of successful and failed mission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 versions which have carried the maximum payload mass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failed landing outcomes on drone ships, their booster versions, and launch site names for 2015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5AC69-39F4-C6D1-2902-4BF46686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14CFB-9BDA-7924-C0F1-0BB68DD6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11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CACFB-074F-A0A2-582D-0E3AC1008ECF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623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5AAF-155C-FB0A-3675-A7297A95A89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Geospatial analysis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folium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56B33-D6E4-33BB-1DFC-FB3839C2A48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steps were taken to visualize the launch data on an interactive map: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Mark all launch sites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Initialise the map using a Folium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Map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Add a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folium.Circle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for each launch site on the launch map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Mark the success/failed launches for each site on a map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many launches have the same coordinates, it makes sense to cluster them together. 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Before clustering them, assign a marker colour of successful (class = 1) as green, and failed (class = 0) as red.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put the launches into clusters, for each launch, add a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the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MarkerCluster()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Create an icon as a text label, assigning the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icon_color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marker_colour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determined previously.</a:t>
            </a: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distances between a launch site to its proximities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explore the proximities of launch sites, calculations of distances between points can be made using the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values.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marking a point using the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Lat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Long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values, create a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folium.Marker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 to show the distance.</a:t>
            </a:r>
          </a:p>
          <a:p>
            <a:pPr marL="64770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display the distance line between two points, draw a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folium.PolyLine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add this to the 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625C-E511-9C15-04AA-CD20B9C6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10C18-123F-1CFD-8A00-B5C97B1B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B5D9B-67B8-9E5D-6191-F60D2E60B74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2509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FA4C-C896-1B82-CCE8-ACF6AE5266B0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Interactive dashboard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plotly dash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D7109-65FD-1756-8D55-1A7C631C002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plots were added to a Plotly Dash dashboard to have an interactive visualisation of the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Pie chart (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px.pie()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showing the total successful launches per site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makes it clear to see which sites are most successful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chart could also be filtered (using a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dcc.Dropdown()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object) to see the success/failure ratio for an individual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Scatter graph (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px.scatter()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 to show the correlation between outcome (success or not) and payload mass (kg)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could be filtered (using a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RangeSlider()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object) by ranges of payload masses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could also be filtered by booster 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D72FC-D8BE-6234-FC5E-37B0B332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6797"/>
            <a:ext cx="7543800" cy="365125"/>
          </a:xfrm>
        </p:spPr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4AFF7-8F57-4E1F-280B-ADB112B2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EC34F-CF38-701B-906F-4C085473B75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436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E51E291-7430-A9D0-EDF4-5A6E19876372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12ABDB"/>
                </a:solidFill>
                <a:latin typeface="Ubuntu"/>
              </a:rPr>
              <a:t>The following steps were taking to develop, evaluate, and find the best performing classification model:</a:t>
            </a:r>
            <a:endParaRPr lang="en-US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3DE69F1-7328-B604-0310-8456E89CB5B2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Predictive Analysis -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Classification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9FE9498-72EB-E2EC-EB8F-8FF773852213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Model Development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4862EC-A39B-3E0C-3CE4-50681667E0CA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Ubuntu"/>
              </a:rPr>
              <a:t>To prepare the dataset for model development: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Load dataset		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Perform necessary data transformations (standardise and pre-process)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Split data into training and test data sets, using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train_test_split()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Ubuntu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rgbClr val="FFFFFF"/>
                </a:solidFill>
                <a:latin typeface="Ubuntu"/>
              </a:rPr>
              <a:t> object and a dictionary of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Fit the object to the parameters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Use the training data set to train the model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530159E-F0F7-DF04-447D-415538ADA620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Model Evaluation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83F28BC5-82C2-48AD-E84C-AFF3FC902AF9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Ubuntu"/>
              </a:rPr>
              <a:t>For each chosen algorithm: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Using the output GridSearchCV object: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solidFill>
                  <a:srgbClr val="FFFFFF"/>
                </a:solidFill>
                <a:latin typeface="Ubuntu"/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61AFEF"/>
                </a:solidFill>
                <a:latin typeface="Ubuntu"/>
              </a:rPr>
              <a:t>_</a:t>
            </a:r>
            <a:r>
              <a:rPr lang="en-GB" sz="1000" dirty="0">
                <a:solidFill>
                  <a:srgbClr val="FFFFFF"/>
                </a:solidFill>
                <a:latin typeface="Ubuntu"/>
              </a:rPr>
              <a:t>)</a:t>
            </a:r>
          </a:p>
          <a:p>
            <a:pPr marL="647700" lvl="2" indent="-285750">
              <a:buClr>
                <a:srgbClr val="12ABDB"/>
              </a:buClr>
            </a:pPr>
            <a:r>
              <a:rPr lang="en-GB" sz="1000" dirty="0">
                <a:solidFill>
                  <a:srgbClr val="FFFFFF"/>
                </a:solidFill>
                <a:latin typeface="Ubuntu"/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rgbClr val="FFFFFF"/>
                </a:solidFill>
                <a:latin typeface="Ubuntu"/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rgbClr val="FFFFFF"/>
                </a:solidFill>
                <a:latin typeface="Ubuntu"/>
              </a:rPr>
              <a:t>)</a:t>
            </a:r>
          </a:p>
          <a:p>
            <a:pPr marL="463550" lvl="1" indent="-285750">
              <a:buClr>
                <a:srgbClr val="0070AD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  <a:latin typeface="Ubuntu"/>
              </a:rPr>
              <a:t>Plot and examine the Confusion Matrix</a:t>
            </a:r>
          </a:p>
          <a:p>
            <a:endParaRPr lang="en-GB" sz="1400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6B9AF38-2354-CE43-C733-E95EB5BBF8EE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Finding the Best Classification Model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AD85841A-BF2C-D647-6154-A02A42C869C8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Ubuntu"/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FFFF"/>
                </a:solidFill>
                <a:latin typeface="Ubuntu"/>
              </a:rPr>
              <a:t>The model with the highest accuracy score is determined as the best performing model</a:t>
            </a: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73D3343-A619-E01F-CA18-FC8ED2141462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77DBE00-AF60-6E64-B702-3F955516C78C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62BD2-F0C4-E60C-6F3A-1421752A6BD6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1BBD16-A86C-ABC2-A2C2-60509B336E0D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25DF8AF-411F-3D77-8998-1FD513774F12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1DCA1A6-89AD-678D-F563-6EBD730F3B69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C966CC2-120E-6035-1A4C-58BD39ECF425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724185-CD44-7983-E147-C18EF316CED5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5E1A75E-7AB9-D5A0-0726-3AD0394FC438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  <p:sp>
        <p:nvSpPr>
          <p:cNvPr id="42" name="Graphic 31" descr="Trophy with solid fill">
            <a:extLst>
              <a:ext uri="{FF2B5EF4-FFF2-40B4-BE49-F238E27FC236}">
                <a16:creationId xmlns:a16="http://schemas.microsoft.com/office/drawing/2014/main" id="{1E7377CF-B307-510C-700E-BF81DAE3C86D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rgbClr val="12ABDB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</a:rPr>
              <a:t>1</a:t>
            </a:r>
          </a:p>
        </p:txBody>
      </p:sp>
      <p:grpSp>
        <p:nvGrpSpPr>
          <p:cNvPr id="43" name="Graphic 34" descr="Gears with solid fill">
            <a:extLst>
              <a:ext uri="{FF2B5EF4-FFF2-40B4-BE49-F238E27FC236}">
                <a16:creationId xmlns:a16="http://schemas.microsoft.com/office/drawing/2014/main" id="{96C8B94F-1A58-056E-F78B-1F57131A39CC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rgbClr val="12ABDB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F89A4E-EBC3-64D6-7A9C-7CA0435616FD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C49559-A3D8-2D62-17B9-78B3870DC1E9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rgbClr val="12ABD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</a:endParaRPr>
            </a:p>
          </p:txBody>
        </p:sp>
      </p:grp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1DF3F419-2D83-090F-7B2C-BEB0864E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406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A5C59EC2-6E8E-F4E9-D59D-805D4A2E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14</a:t>
            </a:fld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32B805-ABA9-D60E-5304-10C3C35B579E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063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6A980E06-2902-A138-873B-CC5364AC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5" b="2785"/>
          <a:stretch>
            <a:fillRect/>
          </a:stretch>
        </p:blipFill>
        <p:spPr>
          <a:xfrm>
            <a:off x="5303838" y="0"/>
            <a:ext cx="688816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0C217F-13D9-04E1-516F-A594ECACAF20}"/>
              </a:ext>
            </a:extLst>
          </p:cNvPr>
          <p:cNvSpPr txBox="1">
            <a:spLocks/>
          </p:cNvSpPr>
          <p:nvPr/>
        </p:nvSpPr>
        <p:spPr>
          <a:xfrm>
            <a:off x="624040" y="980728"/>
            <a:ext cx="4104382" cy="747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5400"/>
              <a:t>results</a:t>
            </a:r>
            <a:r>
              <a:rPr lang="en-GB" sz="440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A89E8F84-D314-C5FB-6CEE-42F49A7B0DAF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A72CD43-37BC-F6ED-97F3-86B930CC3EFA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D2B60828-CBAB-011C-24E2-7508AC2CFC12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603DD3-45DE-14A3-09BD-E2E46224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3200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1B5DDC-79F8-0678-0471-200A33DA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15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F9B48-6EFB-5C71-1645-E4E3813C7EC3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905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CA6-86EF-6ACD-0866-4CB0E89EC5B6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EDA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WITH VISUALIZATION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90BBA-173F-3D2A-7DE4-F0487411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91" y="6492875"/>
            <a:ext cx="7543800" cy="365125"/>
          </a:xfrm>
        </p:spPr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14FD-24CD-7311-EF9B-3D6ECA60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16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82E3D-6A14-12B4-5A05-DE329806CB9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43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3239-38CE-0BAC-EEA7-09C908060F7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 Site VS. FLIGHT NUMBER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4F794-5F6C-F110-57CD-19EBD3006F5A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91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scatter plot of Launch Site vs. Flight Number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number of flights increases, the rate of success at a launch site increases.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Most of the early flights (flight numbers &lt; 30) were launched from CCAFS SLC 40, and were generally unsuccessful.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flights from VAFB SLC 4E also show this trend, that earlier flights were less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No early flights were launched from KSC LC 39A, so the launches from this site are more successful.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Above a flight number of around 30, there are significantly more successful landings (Class = 1).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B6D4CF-3D5A-5B8E-196A-46BF0B95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4030A-B5C1-94F8-C376-66CB33C9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F278-F58D-F9B7-7C27-643DA5D4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17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239AD-7252-D947-091E-E57A399C7747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3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7C76-5608-5D1E-375A-E637C7214EF4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SITE vs. PAYLOAD MASS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8BF8D-B9CC-6094-9FAA-4142D4B1881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scatter plot of Launch Site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Above a payload mass of around 7000 kg, there are very few unsuccessful landings, but there is also far less data for these heavier launches.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There is no clear correlation between payload mass and success rate for a given launch site.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All sites launched a variety of payload masses, with most of the launches from CCAFS SLC 40 being comparatively lighter payloads (with some outliers).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A picture containing text">
            <a:extLst>
              <a:ext uri="{FF2B5EF4-FFF2-40B4-BE49-F238E27FC236}">
                <a16:creationId xmlns:a16="http://schemas.microsoft.com/office/drawing/2014/main" id="{DBAE5A78-F9ED-3EBC-049A-0562EF239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4294-32A5-58CB-F2E0-B5509C7B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53EA-9329-4563-CFE4-3D0B49FD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18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EF5D2-4C06-46A3-0199-3040E260ED90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1132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E6F6-5F22-A1F4-E6FB-FD5258FC9CC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 Rate vs. Orbit Type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A263C-DBA2-98B0-4F85-CA110329B1B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83075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bar chart of Success Rate vs. Orbit Type shows that the following orbits have the highest (100%) success rate: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ES-L1 (Earth-Sun First Lagrangian Point)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 (Geostationary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HEO (High Earth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SSO (Sun-synchronous Orbit)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with the lowest (0%) success rate is: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SO (Heliocentric Orbit)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A965395-D463-000A-ACB6-A0B5ACFB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AD06-7636-D729-0B86-78FB0578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1194-3AA6-8029-032E-2744884A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19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52BC8-B86C-1F44-AC97-20C064A1613D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4737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7763EA-BCB2-B0EC-7AED-167E38761E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94769" y="457095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908BFD40-BE70-FE1B-C6EB-7939DCC86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7369" y="457095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6" name="Rectangle 5">
            <a:hlinkClick r:id="rId15" action="ppaction://hlinksldjump"/>
            <a:extLst>
              <a:ext uri="{FF2B5EF4-FFF2-40B4-BE49-F238E27FC236}">
                <a16:creationId xmlns:a16="http://schemas.microsoft.com/office/drawing/2014/main" id="{66B51426-EE19-4789-1C44-E9B07466F0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94769" y="401112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7" name="Rectangle 6">
            <a:hlinkClick r:id="rId15" action="ppaction://hlinksldjump"/>
            <a:extLst>
              <a:ext uri="{FF2B5EF4-FFF2-40B4-BE49-F238E27FC236}">
                <a16:creationId xmlns:a16="http://schemas.microsoft.com/office/drawing/2014/main" id="{88ADD286-CA25-AF33-0089-C65AF2577C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7369" y="401112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8" name="Rectangle 7">
            <a:hlinkClick r:id="rId16" action="ppaction://hlinksldjump"/>
            <a:extLst>
              <a:ext uri="{FF2B5EF4-FFF2-40B4-BE49-F238E27FC236}">
                <a16:creationId xmlns:a16="http://schemas.microsoft.com/office/drawing/2014/main" id="{823E3FB1-8A7B-C662-8A4A-33C15454D85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94769" y="345129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 8">
            <a:hlinkClick r:id="rId16" action="ppaction://hlinksldjump"/>
            <a:extLst>
              <a:ext uri="{FF2B5EF4-FFF2-40B4-BE49-F238E27FC236}">
                <a16:creationId xmlns:a16="http://schemas.microsoft.com/office/drawing/2014/main" id="{9F2DEAA2-F40E-9457-FF73-2771FCAB299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7369" y="345129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0" name="Rectangle 9">
            <a:hlinkClick r:id="rId17" action="ppaction://hlinksldjump"/>
            <a:extLst>
              <a:ext uri="{FF2B5EF4-FFF2-40B4-BE49-F238E27FC236}">
                <a16:creationId xmlns:a16="http://schemas.microsoft.com/office/drawing/2014/main" id="{8AAED038-B61C-F098-294A-95976D515FA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94769" y="289146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11" name="Rectangle 10">
            <a:hlinkClick r:id="rId17" action="ppaction://hlinksldjump"/>
            <a:extLst>
              <a:ext uri="{FF2B5EF4-FFF2-40B4-BE49-F238E27FC236}">
                <a16:creationId xmlns:a16="http://schemas.microsoft.com/office/drawing/2014/main" id="{32AB920A-4B47-01D3-1188-AA6A41F4E5A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07369" y="289146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2" name="Rectangle 11">
            <a:hlinkClick r:id="rId18" action="ppaction://hlinksldjump"/>
            <a:extLst>
              <a:ext uri="{FF2B5EF4-FFF2-40B4-BE49-F238E27FC236}">
                <a16:creationId xmlns:a16="http://schemas.microsoft.com/office/drawing/2014/main" id="{88C0A0A2-851D-9482-8930-13DB8074744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194769" y="233163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3" name="Rectangle 12">
            <a:hlinkClick r:id="rId18" action="ppaction://hlinksldjump"/>
            <a:extLst>
              <a:ext uri="{FF2B5EF4-FFF2-40B4-BE49-F238E27FC236}">
                <a16:creationId xmlns:a16="http://schemas.microsoft.com/office/drawing/2014/main" id="{91132F82-8981-A606-DB19-47AC5CF7097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07369" y="233163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4" name="Rectangle 13">
            <a:hlinkClick r:id="rId19" action="ppaction://hlinksldjump"/>
            <a:extLst>
              <a:ext uri="{FF2B5EF4-FFF2-40B4-BE49-F238E27FC236}">
                <a16:creationId xmlns:a16="http://schemas.microsoft.com/office/drawing/2014/main" id="{08432E9D-E084-560C-8500-53BD03C588F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194769" y="177179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15" name="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E9ADD94A-FDC2-134F-5CB0-1650CAB368F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07369" y="177179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B6AEF-2C30-9A0E-F671-FB9F863B5569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04813" y="188640"/>
            <a:ext cx="10947772" cy="71671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8F55F-8B89-472D-D235-BA90C4786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1D1E7-3398-F74C-511E-60209B9F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</a:t>
            </a:fld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F0B07-7106-1208-41B1-8D65FCED8A2D}"/>
              </a:ext>
            </a:extLst>
          </p:cNvPr>
          <p:cNvSpPr txBox="1"/>
          <p:nvPr/>
        </p:nvSpPr>
        <p:spPr>
          <a:xfrm>
            <a:off x="10133046" y="475861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0"/>
              </a:rPr>
              <a:t> </a:t>
            </a:r>
            <a:r>
              <a:rPr lang="en-US" dirty="0" err="1">
                <a:hlinkClick r:id="rId20"/>
              </a:rPr>
              <a:t>Github</a:t>
            </a:r>
            <a:r>
              <a:rPr lang="en-US" dirty="0">
                <a:hlinkClick r:id="rId20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5259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998A-66C8-860B-FEB3-CB66BFA32B8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Orbit Type vs. flight number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524FB-1F3A-54B0-CBC5-FC6765B0D0C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1106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Flight number shows a few useful things that the previous plots did not, such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There is little relationship between Flight Number and Success Rate for GTO.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49D1733-5E0F-4B8D-D805-2596C808B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99706-71DE-9FAB-0D58-DCFE39D4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7950D-F030-6193-B785-70E30EAB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DD8D6-EE97-DC4B-2DD8-459EDD425BD2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5132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0E27-F31C-C17D-7A09-80F16726317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ORBIT TYPE VS. PAYLOAD MASS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5E3CF-22A2-635F-F3FA-A3F2CF3EF16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82709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scatter plot of Orbit Type vs. Payload Mass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following orbit types have more success with heavy payloads: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 (although the number of data points is small)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ISS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GTO, the relationship between payload mass and success rate is unclear.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437B250-0075-BEAA-BC8D-C3D2BDBF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AFE6-B13E-13D4-B421-3551EB45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10EC7-15E0-D5E8-B8A1-B8055F33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543B1-C5A6-29FD-344F-4280B3E18C96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6271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E02C-9CB1-7420-82A3-377B0F45929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Success Yearly Trend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25CC5-E68A-865A-7038-6919710424E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line chart of yearly average success rate shows that: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2013, the success rate generally increased, despite small dips in 2018 and 2020.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2016, there was always a greater than 50% chance of success.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251BB61-314B-24A1-7379-F71009DD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A7CE8-9606-5E87-91B7-7AA5D915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DE2F-F5E8-8D51-55D3-8D7D838B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D9560-7103-2E84-D917-E4C1E107D424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419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358CE4-A50A-B94C-4BE0-9B6983DB69DA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EDA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WITH SQL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00BB4-B577-5D75-AF80-E591F651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743DD-1C50-9065-4389-7FBA263E5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23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D5075-73E6-6EF1-4751-DEE10FDC289F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80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7BB9-C712-4B90-9885-65707B3660D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All Launch Site Names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D1C0A-231C-3660-7994-4096BDAB5158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names of the unique launch sites.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word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returns only unique values from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 of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table.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0A58D-716F-5661-1DE5-18890369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85CEA30-F912-5157-A2D0-94BB8B9659E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BE8C59-FF20-1476-06B2-194D2D113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F7ED66-A9B0-D2ED-3F41-A9750A45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3EC988-0BE6-8148-D6BF-27FD6B21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24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D21EB-F318-F076-9B5B-0CF6DC88DC0F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0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C39C-E652-B1A4-E4EF-073103DD1F83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Site Names Begin with 'CCA'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16CCD-6ED9-6BC5-394C-BBD089707CB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5 records where launch sites begin with ‘CCA’.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LIMIT 5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fetches only 5 records,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with the wild card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8986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‘CCA%’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to retrieve string values beginning with ‘CCA’.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724F5C-C4F7-451C-05BD-3F9FB2A63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0BAA3-85D8-2F99-94A1-671502E8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0C27E8-417D-1E45-AC31-20C05477D12B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AA10EE-358A-3946-7F99-D7649BA3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61FE28-3CEC-3B34-C287-EB35C5D8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25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22B69-6D89-7D32-0840-0AC36C86CD00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129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9B38-448B-E5F4-68C9-36E9D56D46A0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Total Payload Mass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3142B-544B-EDAE-4F8D-E974C5418F6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payload carried by boosters from NASA.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total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(and the associated condition) filters the results to only boosters from NASA (CRS).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5EF8B11-EBA3-7FEE-028F-DCB1CF046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D88EF-C096-F6CD-A6A3-EDFFFA97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04BECA-2B07-238E-F885-2EF947C732E5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CD5ED0-7653-5606-FFD2-8FAE25FE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9FB917-3030-62B9-D233-5DDBCBE7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26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E531B-EB41-4820-7055-581B7CE0F80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2306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2D952-B10F-73D4-5C3F-10CF6924FA16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Average Payload Mass by F9 v1.1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5677D-62D2-BF30-BB6C-BD56F887F24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average payload mass carried by booster version F9 v1.1.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average of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 Medium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and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00DEF-5E0E-C8CD-2B7A-43530CD9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978F74-035E-8259-EBF2-A4D18F1C7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97588AE-B829-5741-AA65-4D920D0BF83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FC9847-6FC6-C774-4301-B4A70349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DC75E8-3418-3E06-EC3A-C1597216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27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CD0D-3344-AD3C-FF33-89D4119622C6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553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8508-C63D-06B9-D187-ECBF0B8EF5B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FIRST SUCCESSFUL GROUND LANDING DATE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592B-0C69-1392-EDEB-A74AE6E4462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the dates of the first successful landing outcome on ground pad.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minimum of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D69D68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column, i.e. the first date,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37B02A-5137-CE85-7A19-0AF85BE40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AF69E-2858-CDBE-ECC9-2F9F05581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D4885EE-F3C0-CC97-D30C-6DA40B8BD45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784CF9-C539-8D4E-527E-7F75254E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6128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4B2F6-0B53-F574-8037-0AD81D82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28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15EC2-0BC1-9859-F8FF-CAC974B9E044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16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F9BA-5AE9-498C-91FC-FA7681A0BAC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Successful Drone Ship Landing with Payload between 4000 and 6000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B3970-20FB-D768-2D11-5AA99107156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filter the results to include only those that satisfy both conditions in the brackets (as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also used).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allows for 4000 &lt; x &lt; 6000 values to be selected.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627ABD-EFDB-4D24-9501-83C5254A9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4702CE-A981-BD22-6B1A-7D7A9DF7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B75E06D-0EEB-DB7A-A237-3EBD3725EABC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160919-B888-A34A-DD3B-BC55A858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55E3D1-1AA7-E7AB-7414-D1BB626E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29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90589-B667-E13D-00E3-203AD153378F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3453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FDA5971-AC8B-1CCF-3E89-066EAA593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6BE0A5D7-40F2-16A3-3A41-8F9289D3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88640"/>
            <a:ext cx="10947772" cy="716711"/>
          </a:xfrm>
        </p:spPr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C308A2C1-9E1F-48C1-7ECA-D4647531FBA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 dirty="0">
                <a:solidFill>
                  <a:schemeClr val="accent2"/>
                </a:solidFill>
                <a:effectLst/>
              </a:rPr>
              <a:t>Summary of Methodologies:</a:t>
            </a:r>
          </a:p>
          <a:p>
            <a:pPr marL="184150" lvl="2"/>
            <a:r>
              <a:rPr lang="en-GB" dirty="0"/>
              <a:t>This project follows these steps: </a:t>
            </a:r>
          </a:p>
          <a:p>
            <a:pPr marL="819150" lvl="2" indent="-457200"/>
            <a:r>
              <a:rPr lang="en-GB" dirty="0"/>
              <a:t>Data Collection</a:t>
            </a:r>
          </a:p>
          <a:p>
            <a:pPr marL="819150" lvl="2" indent="-457200"/>
            <a:r>
              <a:rPr lang="en-GB" dirty="0"/>
              <a:t>Data Wrangling </a:t>
            </a:r>
          </a:p>
          <a:p>
            <a:pPr marL="819150" lvl="2" indent="-457200"/>
            <a:r>
              <a:rPr lang="en-GB" dirty="0"/>
              <a:t>Exploratory Data Analysis</a:t>
            </a:r>
          </a:p>
          <a:p>
            <a:pPr marL="819150" lvl="2" indent="-457200"/>
            <a:r>
              <a:rPr lang="en-GB" dirty="0"/>
              <a:t>Interactive Visual Analytics</a:t>
            </a:r>
          </a:p>
          <a:p>
            <a:pPr marL="819150" lvl="2" indent="-457200"/>
            <a:r>
              <a:rPr lang="en-GB" dirty="0"/>
              <a:t>Predictive Analysis (Classification)</a:t>
            </a:r>
          </a:p>
          <a:p>
            <a:pPr marL="819150" lvl="2" indent="-457200"/>
            <a:endParaRPr lang="en-GB" dirty="0"/>
          </a:p>
          <a:p>
            <a:pPr marL="719138" lvl="2" indent="-719138"/>
            <a:r>
              <a:rPr lang="en-GB" sz="1100" b="1" dirty="0">
                <a:solidFill>
                  <a:schemeClr val="accent2"/>
                </a:solidFill>
              </a:rPr>
              <a:t>Summary of Results:</a:t>
            </a:r>
            <a:endParaRPr lang="en-GB" dirty="0"/>
          </a:p>
          <a:p>
            <a:r>
              <a:rPr lang="en-GB" dirty="0">
                <a:solidFill>
                  <a:schemeClr val="accent2"/>
                </a:solidFill>
              </a:rPr>
              <a:t>of Results:</a:t>
            </a:r>
          </a:p>
          <a:p>
            <a:pPr marL="184150" lvl="2"/>
            <a:r>
              <a:rPr lang="en-GB" dirty="0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dirty="0"/>
              <a:t>Predictive analysis of classification models</a:t>
            </a:r>
          </a:p>
          <a:p>
            <a:endParaRPr lang="en-GB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8B4AA1-B490-CAF7-82A2-931B7CE5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FF835-F0FC-7413-A2FA-6338894A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036F9-E745-8CF5-8313-0A570511E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B0B9C5-7FA6-370C-6ECE-7C9DA41670EC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0C3A00-C2B9-14CA-E710-281BA1E4BA71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ECA24E-8D92-D985-0D78-4C3F79CBF4BA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309254-2F18-20CE-7E9C-55D93B5ADBA1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E7E3E-3BAB-07A3-F291-88F4EDF82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813" y="5881129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6EFF3-4C62-EBE9-2BAB-3A151416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D8AB-B2E0-7F1A-3DFB-FBAF8AA57F1C}"/>
              </a:ext>
            </a:extLst>
          </p:cNvPr>
          <p:cNvSpPr txBox="1"/>
          <p:nvPr/>
        </p:nvSpPr>
        <p:spPr>
          <a:xfrm>
            <a:off x="10133046" y="475861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34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7FE6-5E58-FAB3-19DA-901228FD4E2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Total Number of Successful and Failure Mission Outcomes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5D30-7D34-B306-A217-015AC45F0D1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Calculate the total number of successful and failure mission outcome.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calculate the total number of mission outcomes, and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also used to group these results by the type of mission outcome.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6C8844C-2765-4742-46E5-2A5BA3911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44823-3110-DE6B-09E3-311420E2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81A40F1-AB06-F115-2136-015819F09CD3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63BA77C-04FB-4108-0281-BB350068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6797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F9F45D-A97A-1A10-2AE0-B16986F0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30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7510A-AE5A-9BC9-5F6C-FDACC8128B55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8168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706B13-BB7B-651A-D284-7D71714F9B3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Boosters Carried Maximum Payload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D0F88F-21EF-AF95-65E5-ABC62C08E56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 subquery is used here.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statement within the brackets finds the maximum payload, and this value is used in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condition.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DISTINCT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then used to retrieve only distinct /unique booster versions.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F07D7B1-C71E-7AF1-455E-544E7646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879627-418B-1B12-771F-E740145FB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D1045A-AFE6-180E-1C19-67A6BCD02175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72C2039-E2B7-76C9-C680-9A45E361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0CFC2A-E551-6EB0-0BA9-69F05E10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31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A6453-133D-32AE-9594-84B48902014C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9875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0730-184C-EFC9-26C0-F3F0BC953D23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2015 Launch Records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A48B7-AFCA-1FD7-0DC3-8CAFE2046F23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List the failed landing_outcomes in drone ship, their booster versions, and launch site names for in year 2015.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to filter the results for only failed landing outcomes,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only for the year of 2015.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A8BC8F-505A-072A-DCE5-7C5E2ECF0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F18BB-6C91-B08B-2783-C844054C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F3AD60-8568-2918-F155-ED0B7991779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869E68-A9A8-E398-1DF0-36E607BA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E1140E-B88C-2CDF-902B-CEF22701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32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CCFEB-7B2D-D5ED-6953-6DA6EC3564D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5981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309C-6AB9-8DED-1A45-84E0E312247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Rank Landing Outcomes Between 2010-06-04 and 2017-03-20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3C63D-C1B7-534F-BEFF-5FF59CE95859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is used with 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keyword to filter the results to dates only within those specified. The results are then grouped and ordered, using the keywords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and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respectively, where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is used to specify the descending order.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518B48E-0BDA-E90B-0A01-69621D048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929E8-B90A-38CD-290A-AB7E3A82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8000FCC-01A6-9B7C-5F00-4548308FA09C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rgbClr val="12ABD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33B572-61D3-4F69-442F-8FDA9387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E70851-3664-21C7-8C84-E5DF71D2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8A20E-5193-4A53-C3E8-BDC45AF5FF5C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09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1666-EEFC-1920-1F26-D31372D776D2}"/>
              </a:ext>
            </a:extLst>
          </p:cNvPr>
          <p:cNvSpPr txBox="1">
            <a:spLocks/>
          </p:cNvSpPr>
          <p:nvPr/>
        </p:nvSpPr>
        <p:spPr>
          <a:xfrm>
            <a:off x="404813" y="1323344"/>
            <a:ext cx="11386134" cy="3046988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LAUNCH SITES PROXIMITY ANALYSIS – </a:t>
            </a:r>
            <a:r>
              <a:rPr kumimoji="0" lang="en-US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FOLIUM INTERACTIVE MAP</a:t>
            </a:r>
            <a:endParaRPr kumimoji="0" lang="en-US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C2FEF-B795-BD9A-F1C7-5D71382A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DC452-84C7-8855-3AE1-5862CA5C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2A231-8B69-F551-E03C-94270D6619CE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628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23FB-A5DE-5C44-E376-F752A8BCDEEB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ALL LAUNCH SITES ON A MAP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1A10-C263-66CA-8ADC-1F5646304032}"/>
              </a:ext>
            </a:extLst>
          </p:cNvPr>
          <p:cNvSpPr txBox="1">
            <a:spLocks/>
          </p:cNvSpPr>
          <p:nvPr/>
        </p:nvSpPr>
        <p:spPr>
          <a:xfrm>
            <a:off x="404813" y="4458153"/>
            <a:ext cx="6051227" cy="212977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54101-92BC-5BB5-4FFC-BC6A5224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60146-DFDF-EB01-EE4E-9480105A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68C51-487F-24A2-E0A2-C0AD664D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644BA-58E4-C235-5762-248A30BD2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99817C-7A85-08EB-A304-B4C1DBD10CB4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84D807-37B9-225A-4975-8894F94DD6C4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2EB870-F4AB-3B37-2AB8-B370B64A8133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F445D1F-26E7-CF20-3857-B00B8733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7F56F7-2825-8948-D4F5-909D58E8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35</a:t>
            </a:fld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69B0A-A2A2-466E-E56D-95DB94DC62B5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441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F00B-011E-9370-95D7-9D229082F430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SUCCESS/FAILED LAUNCHES FOR EACH SITE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389D9-F714-89A1-31CF-37F4A8177FAB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Launches have been grouped into clusters, and annotated with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58A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green icons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successful launches, and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0505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red icons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for failed launches.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20DE3-CC0C-C138-716A-658BDAE5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DC836-C007-52F5-B5F9-15CFDBEE1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9716F-4766-786C-5913-F1D839802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8AE3B-3B2C-12F4-EFD7-17F39447D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E5D371-B410-306C-0DC7-368343B7F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0217E5-DA6F-5D81-69E2-9C06F8BB59A9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596D5E-F62B-ACB3-912A-D19E6561BE42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D495A5-CECE-30F7-6542-019258C3C4A4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noFill/>
          <a:ln w="19050" cap="flat" cmpd="sng" algn="ctr">
            <a:solidFill>
              <a:srgbClr val="0070AD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378F59-9DE8-CB09-22E3-0A0AA523EC77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12ABD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rgbClr val="12ABDB"/>
                  </a:solidFill>
                  <a:latin typeface="Ubuntu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378F59-9DE8-CB09-22E3-0A0AA523E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D8C5EC6-93B9-00EC-B623-5678519A627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CCAFS SLC-40 and CCAFS LC-40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A34FA-B7AE-07D0-B6B2-4882FD90C69C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KSC LC-39A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EB035-3D55-CF32-BAF9-4C01EC13E687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dirty="0">
                <a:solidFill>
                  <a:srgbClr val="FFFFFF"/>
                </a:solidFill>
                <a:latin typeface="Ubuntu"/>
              </a:rPr>
              <a:t>VAFB SLC-4E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271106D-AD9B-2B78-F7FA-C1AD9442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1253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CA87D14-4E10-4932-2136-00D26A543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36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35B94-A7A0-F1B9-7950-A5C8C5CFA9D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 </a:t>
            </a:r>
            <a:r>
              <a:rPr lang="en-US" dirty="0" err="1">
                <a:hlinkClick r:id="rId8"/>
              </a:rPr>
              <a:t>Github</a:t>
            </a:r>
            <a:r>
              <a:rPr lang="en-US" dirty="0">
                <a:hlinkClick r:id="rId8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71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F33F-002A-92F1-1363-1D3F71BC4C3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PROXIMITY OF LAUNCH SITES TO OTHER POINTS OF INTEREST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0E988-3F47-731B-8800-B737B7A0D8E9}"/>
              </a:ext>
            </a:extLst>
          </p:cNvPr>
          <p:cNvSpPr txBox="1">
            <a:spLocks/>
          </p:cNvSpPr>
          <p:nvPr/>
        </p:nvSpPr>
        <p:spPr>
          <a:xfrm>
            <a:off x="7968208" y="1196752"/>
            <a:ext cx="3826538" cy="21114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 coastline is only 0.87 km due East.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highways?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highway is only 0.59km away.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Are launch sites in close proximity to railways?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railway is only 1.29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Do launch sites keep certain distance away from cities?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YES.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nearest city is 51.74 km away.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18B73-AB67-FC3A-59E8-4253B4E2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9FE53C-8D50-FCF4-CD61-FDCB3FA9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387D2-FB43-AD38-68E9-C504DA47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7F83F-C13D-67DF-5887-2B63EB20A7CC}"/>
              </a:ext>
            </a:extLst>
          </p:cNvPr>
          <p:cNvSpPr txBox="1"/>
          <p:nvPr/>
        </p:nvSpPr>
        <p:spPr>
          <a:xfrm>
            <a:off x="479376" y="1163716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600" dirty="0">
                <a:solidFill>
                  <a:srgbClr val="FFFFFF"/>
                </a:solidFill>
                <a:latin typeface="Ubuntu"/>
              </a:rPr>
              <a:t>Using the </a:t>
            </a:r>
            <a:r>
              <a:rPr lang="en-GB" sz="1600" dirty="0">
                <a:solidFill>
                  <a:srgbClr val="12ABDB"/>
                </a:solidFill>
                <a:latin typeface="Ubuntu"/>
              </a:rPr>
              <a:t>CCAFS SLC-40 </a:t>
            </a:r>
            <a:r>
              <a:rPr lang="en-GB" sz="1600" dirty="0">
                <a:solidFill>
                  <a:srgbClr val="FFFFFF"/>
                </a:solidFill>
                <a:latin typeface="Ubuntu"/>
              </a:rPr>
              <a:t>launch site as an example site, we can understand more about the placement of launch sites.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78C66-722E-2985-EF2B-65EC68DE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253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EAFFF-FCA8-5419-9062-D0F93464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37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B4944-965F-1101-86F3-77B2B54549AD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Github</a:t>
            </a:r>
            <a:r>
              <a:rPr lang="en-US" dirty="0">
                <a:hlinkClick r:id="rId5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856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C614-F401-F991-A154-E266C5D4403A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interactive dashboard 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Plotly Dash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E2490-E9C4-60FD-9654-F7056DC0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8CE0A-5A87-8834-BD72-F09FB376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38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D285D-15D7-5A21-5BDC-C85550A0CA7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2606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15258-7B89-D781-974B-C46E3BD5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E12DF1-51DE-DF76-AAC9-8B8D84B51B1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success count for all sites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5D9310-BB1D-B5F5-1897-B8A21310722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had the most successful launches, with 41.7% of the total successful launches.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041BC-D3EA-6BA3-9565-56F394F2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2587B-BE6C-C985-6D61-21AB11C9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39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56FB0-86C9-E234-374C-6425080F158F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445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DDD9A47-9D6E-A618-88C6-45181E42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E4972055-8A10-C23D-A81F-3133771B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5979219" cy="716711"/>
          </a:xfrm>
        </p:spPr>
        <p:txBody>
          <a:bodyPr/>
          <a:lstStyle/>
          <a:p>
            <a:r>
              <a:rPr lang="en-US" dirty="0"/>
              <a:t>METHODOLOGY SUMMARY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970108-A75B-68F0-4651-FE5520063DB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195243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b="0" dirty="0">
              <a:solidFill>
                <a:srgbClr val="FFFFFF"/>
              </a:solidFill>
              <a:effectLst/>
              <a:latin typeface="Ubuntu"/>
            </a:endParaRP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0" dirty="0">
                <a:solidFill>
                  <a:srgbClr val="FFFFFF"/>
                </a:solidFill>
                <a:effectLst/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b="0" dirty="0">
              <a:solidFill>
                <a:srgbClr val="FFFFFF"/>
              </a:solidFill>
              <a:effectLst/>
              <a:latin typeface="Ubuntu"/>
            </a:endParaRP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0" dirty="0">
                <a:solidFill>
                  <a:srgbClr val="FFFFFF"/>
                </a:solidFill>
                <a:effectLst/>
                <a:latin typeface="Ubuntu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b="0" dirty="0">
              <a:solidFill>
                <a:srgbClr val="FFFFFF"/>
              </a:solidFill>
              <a:effectLst/>
              <a:latin typeface="Ubuntu"/>
            </a:endParaRP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b="0" dirty="0">
                <a:solidFill>
                  <a:srgbClr val="FFFFFF"/>
                </a:solidFill>
                <a:effectLst/>
                <a:latin typeface="Ubuntu"/>
              </a:rPr>
              <a:t>This project will ultimately </a:t>
            </a:r>
            <a:r>
              <a:rPr lang="en-GB" sz="1800" b="0" dirty="0">
                <a:solidFill>
                  <a:srgbClr val="12ABDB"/>
                </a:solidFill>
                <a:effectLst/>
                <a:latin typeface="Ubuntu"/>
              </a:rPr>
              <a:t>predict if the Space X Falcon 9 first stage will land successfully.</a:t>
            </a:r>
          </a:p>
          <a:p>
            <a:pPr marL="342900" indent="-342900" algn="l" defTabSz="9144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b="0" dirty="0">
              <a:solidFill>
                <a:srgbClr val="FFFFFF"/>
              </a:solidFill>
              <a:effectLst/>
              <a:latin typeface="Ubuntu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148C46-3DFE-4663-F964-4E34438D3414}"/>
              </a:ext>
            </a:extLst>
          </p:cNvPr>
          <p:cNvSpPr txBox="1">
            <a:spLocks/>
          </p:cNvSpPr>
          <p:nvPr/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FB81E-24CD-6BF3-6126-4A2C3453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41957C-63C6-FC95-13F2-1D68C069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1763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22A0D-67B1-C5E2-BA24-6320884E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8A1FE-6B96-FE61-0CDD-675358428A72}"/>
              </a:ext>
            </a:extLst>
          </p:cNvPr>
          <p:cNvSpPr txBox="1"/>
          <p:nvPr/>
        </p:nvSpPr>
        <p:spPr>
          <a:xfrm>
            <a:off x="10133046" y="475861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053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625B-51B8-9FC7-DB4B-44E4FAACC5C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Pie chart for the launch site with highest launch success ratio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0D2B-41C0-E432-0F88-12E88C9F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E285F-1C66-BAB1-7CC7-A267A21DF473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GB" sz="800" dirty="0">
                    <a:solidFill>
                      <a:srgbClr val="FFFFFF"/>
                    </a:solidFill>
                    <a:latin typeface="Ubuntu"/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rgbClr val="FFFFFF"/>
                  </a:solidFill>
                  <a:latin typeface="Ubuntu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4E285F-1C66-BAB1-7CC7-A267A21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3"/>
                <a:stretch>
                  <a:fillRect t="-163333" r="-9950" b="-2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D93223-48F9-4021-6FBA-384D793172F7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FFFFFF"/>
                </a:solidFill>
                <a:latin typeface="Ubuntu"/>
              </a:rPr>
              <a:t>The launch site </a:t>
            </a:r>
            <a:r>
              <a:rPr lang="en-GB" dirty="0">
                <a:solidFill>
                  <a:srgbClr val="12ABDB"/>
                </a:solidFill>
                <a:latin typeface="Ubuntu"/>
              </a:rPr>
              <a:t>KSC LC-39 A</a:t>
            </a:r>
            <a:r>
              <a:rPr lang="en-GB" dirty="0">
                <a:solidFill>
                  <a:srgbClr val="FFFFFF"/>
                </a:solidFill>
                <a:latin typeface="Ubuntu"/>
              </a:rPr>
              <a:t> also had the highest rate of successful launches, with a 76.9% success rate.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3CC64-9B74-2ADA-AAE3-90AE1638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46123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7B5D7-9CC4-BB9D-4DCC-796C879D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40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93BAF-BD5B-B739-6AE2-458E816390E7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8D638-9BC4-26C8-7C44-76F5DA00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281ADF-1513-D707-CA59-82DA11F6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C9273D-75B0-922E-86C1-E9DE3C390F74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Launch Outcome VS. Payload scatter plot for all sites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AE1608E-761C-B090-71BC-2BDA0AE6756C}"/>
              </a:ext>
            </a:extLst>
          </p:cNvPr>
          <p:cNvSpPr txBox="1">
            <a:spLocks/>
          </p:cNvSpPr>
          <p:nvPr/>
        </p:nvSpPr>
        <p:spPr>
          <a:xfrm>
            <a:off x="404814" y="4367259"/>
            <a:ext cx="5968594" cy="2031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 – 4000 kg (low payloads)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4000 – 10000 kg (massive payloads)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From these 2 plots, it can be shown that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is lower than that for low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022C9-9F98-9263-6A1F-CC0A7C0D6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CE0BB-C078-6ACC-1A74-DBF8B2EBD839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noFill/>
          <a:ln w="19050" cap="flat" cmpd="sng" algn="ctr">
            <a:solidFill>
              <a:srgbClr val="12ABDB"/>
            </a:solidFill>
            <a:prstDash val="dash"/>
            <a:miter lim="800000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DB61246-4903-47B3-F371-2BE57EA076B7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50BE3A-7754-DA11-3C14-DCCEE60A761B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8D1B5D-88A6-6803-DBB7-4D614E831E64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4723E9-80FB-A536-25A2-3C4C0D4FEB17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7CC34-552C-866C-5A4C-AE9D7814C136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100" dirty="0">
                <a:solidFill>
                  <a:prstClr val="black"/>
                </a:solidFill>
                <a:latin typeface="Ubuntu"/>
              </a:rPr>
              <a:t>Low payloads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D4860-7D27-9B69-35D9-79AB01A5DC18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1100" dirty="0">
                <a:solidFill>
                  <a:prstClr val="black"/>
                </a:solidFill>
                <a:latin typeface="Ubuntu"/>
              </a:rPr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9394D-C4D6-4860-1B51-A6A002DD8255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GB" sz="800" dirty="0">
                    <a:solidFill>
                      <a:srgbClr val="FFFFFF"/>
                    </a:solidFill>
                    <a:latin typeface="Ubuntu"/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rgbClr val="FFFFFF"/>
                  </a:solidFill>
                  <a:latin typeface="Ubuntu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9394D-C4D6-4860-1B51-A6A002DD8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10945" b="-24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E152FFD-CFE3-897F-CCDA-49014E5B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34662" y="6496834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759BA8-0A5E-593E-DE49-150E53F6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41</a:t>
            </a:fld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8089B-5266-DC55-8325-09CA9E59109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039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A6D2BF-35B4-11AC-EEA3-EF5B031C5F7A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PREDICTIVE ANALYSIS - </a:t>
            </a: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CLASSIFICATION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5F25A-5832-EB1D-6CEE-5BC10066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52E4C-CAB0-80F6-965E-AFAF3DD4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941C5-5F00-B10B-6731-7D8CA16BDF8E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932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F8D6-0452-28D7-28BA-AE466CE98543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CLASSIFICATION ACCURACY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65D65-1454-2687-7EB2-904C72C5EE5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the Accuracy Score and Best Score for each classification algorithm produces the following result: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 has the highest classification accuracy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Accuracy Score is 94.44%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Best Score is 90.36%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6F7D8-E497-AE0C-8E7E-976A7E58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12ABDB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C913377-6065-2C68-A9DE-EF23A4722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43D9366-C7AD-624D-E173-46C9FC04A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2D5FCD-81AB-FC1B-ADAE-AB474000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BA8678-6308-4FF3-BC20-D5A1A116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CD9B1-0527-6B6B-BDB0-92037509903B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Github</a:t>
            </a:r>
            <a:r>
              <a:rPr lang="en-US" dirty="0">
                <a:hlinkClick r:id="rId5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901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9E10-B53F-E1D8-92EB-C6114C75DAC4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Confusion Matrix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49302-69A3-1D30-D414-ED4A5F458C6A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shown previously, best performing classification model is the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Decision Tree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model, with an accuracy of 94.44%.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other 17 results are correctly classified (5 did not land, 12 did land).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F896123-BA0F-C17C-73B7-CE127946B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4861E-A5E0-FEDA-133B-735E480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EB8AD-A2C7-E9F2-9776-ECD587C3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44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952B2-D1F7-4519-4FD5-0837145686A5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111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1B4C-38FE-CB8F-790C-556FD2036D8D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CONCLUSIONS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700A9-B605-F3DF-BE18-5B2DD03A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46D3-CBDA-58C3-0875-8EE3929A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45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46A8F-CB0C-E964-428A-F65BFAFDDB71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2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AFE6-7714-6397-E5C0-669E83EA6BD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CONCLUSIONS</a:t>
            </a:r>
            <a:endParaRPr kumimoji="0" lang="en-GB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109BC-0C1D-E4F7-1F37-97356CD5881C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8066241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Between 2010 and 2013, all landings were unsuccessful (as the success rate is 0).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2013, the success rate generally increased, despite small dips in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2018 and 2020.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After 2016, there was always a greater than 50% chance of success.</a:t>
            </a:r>
          </a:p>
          <a:p>
            <a:pPr marL="3492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Orbit types ES-L1, GEO, HEO, and SSO, have the highest (100%) success rate.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of GEO, HEO, and ES-L1 orbits can be explained by only having 1 flight into the respective orbits. 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100% success rate in SSO is more impressive, with 5 successful flights.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orbit types PO, ISS, and LEO, have more success with heavy payloads:</a:t>
            </a:r>
          </a:p>
          <a:p>
            <a:pPr marL="361950" marR="0" lvl="2" indent="-184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VLEO (Very Low Earth Orbit) launches are associated with heavier payloads, which makes intuitive sense.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launch site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KSC LC-39 A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had the most successful launches, with 41.7% of the total successful launches, and also the highest rate of successful launches, with a 76.9% success rate.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success for massive payloads (over 4000kg) is lower than that for low payloads.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best performing classification model is the Decision Tree model, with an accuracy of 94.44%.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17D10A67-71F7-C287-5E4B-4EA14FCDA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967797-FC69-99E7-F831-2828DFB85FFD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647A9326-8D6D-AD29-00BB-7250CBDD4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53DD47-FF2F-7BAC-C35F-FEAD2BFF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5118076-AF2A-9D60-C0FA-DE3D3A1AE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143EA12-0AF8-BF91-315B-B4AAF832AC1F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10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ED604A94-6AF7-AFAA-5418-75CA8EB9C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1" name="Picture 1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A5CF5690-56F4-2313-BBA8-A87E7478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1D1B9E1-997D-FD31-5AA4-630B6C5D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553073-6DD0-CC5D-AD3C-140C6383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46</a:t>
            </a:fld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F15D7-FC74-0F3B-248E-1B6EA577A2A3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 </a:t>
            </a:r>
            <a:r>
              <a:rPr lang="en-US" dirty="0" err="1">
                <a:hlinkClick r:id="rId8"/>
              </a:rPr>
              <a:t>Github</a:t>
            </a:r>
            <a:r>
              <a:rPr lang="en-US" dirty="0">
                <a:hlinkClick r:id="rId8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70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6871-4ABC-2037-D6EF-1B516F3B35E5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11386134" cy="1015663"/>
          </a:xfrm>
          <a:prstGeom prst="rect">
            <a:avLst/>
          </a:prstGeom>
        </p:spPr>
        <p:txBody>
          <a:bodyPr vert="horz" wrap="square" lIns="36000" tIns="0" rIns="3600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600" b="1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APPENDIX</a:t>
            </a:r>
            <a:endParaRPr kumimoji="0" lang="en-GB" sz="6600" b="1" i="0" u="none" strike="noStrike" kern="1200" cap="all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3811E-9F3A-3752-A47B-602ED054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90BC-7471-162D-074A-8A27CAA0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75156-6BDF-6F95-3BC7-F4B9AD5C87A8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691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0475-9A66-F1CD-F3DF-7C6FA6F2332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space x REST api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1BAB5-041A-87E5-4233-34510904C1C8}"/>
              </a:ext>
            </a:extLst>
          </p:cNvPr>
          <p:cNvSpPr txBox="1"/>
          <p:nvPr/>
        </p:nvSpPr>
        <p:spPr>
          <a:xfrm>
            <a:off x="154062" y="1106742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functions to retrieve the required information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logic to clean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B05DB-5080-0F0A-7E77-6C132E1F9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75" y="475634"/>
            <a:ext cx="4176464" cy="3414799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FC3E6-0240-0C9E-8735-6318E71F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1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1C0F3-DD75-4C58-F881-2BA9768BA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1875614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281E51-F1F7-0E41-D591-4D92A027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AB7AB6-E13C-0E89-0BC0-225FB7D4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48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40E80-D54A-2F29-AFB2-D48BB154EBAE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Github</a:t>
            </a:r>
            <a:r>
              <a:rPr lang="en-US" dirty="0">
                <a:hlinkClick r:id="rId5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475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361B-E2AD-F17E-3471-8322621B7F6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WEB SCRAPING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0E180-6B6B-8F72-3DFB-257A99ECD5D8}"/>
              </a:ext>
            </a:extLst>
          </p:cNvPr>
          <p:cNvSpPr txBox="1"/>
          <p:nvPr/>
        </p:nvSpPr>
        <p:spPr>
          <a:xfrm>
            <a:off x="154063" y="1106742"/>
            <a:ext cx="36981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FFFF"/>
                </a:solidFill>
                <a:latin typeface="Ubuntu"/>
              </a:rPr>
              <a:t>Custom functions for web scraping</a:t>
            </a:r>
            <a:endParaRPr lang="en-US" sz="1600" dirty="0">
              <a:solidFill>
                <a:srgbClr val="FFFFFF"/>
              </a:solidFill>
              <a:latin typeface="Ubuntu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Ubuntu"/>
              </a:rPr>
              <a:t>Custom logic to fill up the launch_dict values with values from the launch tables</a:t>
            </a:r>
            <a:endParaRPr lang="en-GB" sz="1600" dirty="0">
              <a:solidFill>
                <a:srgbClr val="FFFFFF"/>
              </a:solidFill>
              <a:latin typeface="Ubuntu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58DDC65-DC21-3FC0-11D4-13760A4FC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26707"/>
            <a:ext cx="3024336" cy="6336704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4188FD0-4421-7B43-8776-3CB3E4348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52247" y="1412776"/>
            <a:ext cx="4226042" cy="5050635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0B63E-44CC-AA7B-0407-3DD8FF09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7" y="6463411"/>
            <a:ext cx="7543800" cy="365125"/>
          </a:xfrm>
        </p:spPr>
        <p:txBody>
          <a:bodyPr/>
          <a:lstStyle/>
          <a:p>
            <a:r>
              <a:rPr lang="en-IN"/>
              <a:t>Applied Data Science Capstone | 2023 | Mohammed Sarim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98A7F-A90D-3D8A-E493-757C2A0D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49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E8380-7D00-4316-C265-D3CD87423356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956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8F37612B-9211-0841-4848-E3A35D994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pPr defTabSz="914400"/>
            <a:endParaRPr dirty="0">
              <a:solidFill>
                <a:prstClr val="black"/>
              </a:solidFill>
              <a:latin typeface="Ubuntu"/>
            </a:endParaRPr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22FE624B-3F89-4726-B0E9-4680B9F7894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METHODOLOGY SUMMARY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6A493DE-953D-0276-01E4-E111AFE83507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Collection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Making GET requests to the SpaceX REST API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 Scraping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Wrangling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fillna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method to remove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NaN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values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value_counts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ABB2B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method to determine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of launches on each site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each orbit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mission outcome per orbit type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Creating a landing outcome label that shows the following: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0 when the booster did not land successfully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 when the booster did land successfully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Exploratory Data Analysis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SQL queries to manipulate and evaluate the SpaceX dataset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Pandas and Matplotlib to visualize relationships between variables, and determine patterns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Interactive Visual Analytics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Geospatial analytics using Folium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Creating an interactive dashboard using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Dash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2ABDB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Modelling and Evaluation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Scikit-Learn to: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Pre-process (standardize) the data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Split the data into training and testing data using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train_test_split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Train different classification models</a:t>
            </a:r>
          </a:p>
          <a:p>
            <a:pPr marL="70485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Find hyperparameters using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GridSearchCV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61AFE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Plotting confusion matrices for each classification model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Assessing the accuracy of each classification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8D404-46F8-03B3-EED8-D5350231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6797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08FD2-45DE-0665-6778-0FAA9DE1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5F02E-4F76-894C-91A6-05E62C96654A}"/>
              </a:ext>
            </a:extLst>
          </p:cNvPr>
          <p:cNvSpPr txBox="1"/>
          <p:nvPr/>
        </p:nvSpPr>
        <p:spPr>
          <a:xfrm>
            <a:off x="10133046" y="475861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117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07F31834-CA7E-3C21-BF88-3A992CBE2464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US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space x REST api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6D0E1F-5CFA-0B1C-B718-BD6F42F73A2D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600" dirty="0">
                <a:solidFill>
                  <a:srgbClr val="FFFFFF"/>
                </a:solidFill>
                <a:latin typeface="Ubuntu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rgbClr val="FFFFFF"/>
              </a:solidFill>
              <a:latin typeface="Ubuntu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E415D3-EAFB-3C04-E6D6-A91711FA4D00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6253952-6B6E-B754-C8F5-9ED34B27822A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9445080-0F17-5593-EE27-310FEEA015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67975C2-89EC-C0A2-D633-BC54E11C3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4B0C61A-E125-2365-D833-2574F191C6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B1C5D36-E234-BAEE-83E8-CB324AD3CFA7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BBC90DC-D1BB-5F26-54A5-3857402847A4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C8EF57-5BB4-FD95-FEB9-E79847E0694C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482047E-56A9-89E4-819A-F80A195B1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B5AE12-F6FD-14A6-DB7E-BD3970BCDBDE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EC98C1E2-2B78-6093-F354-C420E6438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EB79CDE5-DE44-3E31-3345-146F5EBEE3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AA48E12-B603-0D8E-3C47-9E5D794DF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F351F5D-C483-BE6A-8D3E-475EE59BB662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608033-0DD1-E8E3-8144-98A88CE26FE0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9AB4AA0-573B-7AFF-F4E9-8CE2D06E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CFAB2C2-0D81-E3E2-7F82-BE40F451123D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896A2C-B7A4-7CA0-13F0-A39959B0651A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5530F58-42AF-431F-4F9B-891503A368FD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503E3C2-791B-D06C-C607-F353A1F76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77754B9-0A26-253C-BD11-648BDAD31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167C679B-6C8C-0FB1-093B-429A9CD55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5070A50-88F8-E7C0-BFBA-A7B7AAA2EA2F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3325A8A3-5B95-2527-3E7C-B6D02E90D51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9038070-9331-B9E4-6F8E-74CF9FBDA294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D780B1-9168-D88A-431D-F34E953D6212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23F210-23D7-6984-9A5F-430ABC2FBA13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5516BB-5F77-6781-12C6-2A92CE38DFBD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DC35D3C-8857-6FE3-2A47-93FB4FCF84D0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6B32CAB6-4644-8CC6-26E3-DCB8C3E37190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72000" tIns="0" rIns="0" bIns="0" rtlCol="0" anchor="ctr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Make a GET response to the SpaceX REST API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Convert the response to a .json file then to a Pandas DataFrame</a:t>
                </a: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7B5AE27-BE18-895F-D08A-901399F684D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rgbClr val="0070A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2D75C74-A1BE-403B-EEE8-31AE905BE4CD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2FD1E98-2DB4-0DAD-BEE1-7E0BD3D460FE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72000" tIns="0" rIns="0" bIns="0" rtlCol="0" anchor="ctr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Use custom logic to clean the data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AD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(see Appendix)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Define lists for data to be stored in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Call custom functions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AD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(see Appendix)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to retrieve data and fill the lists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8558D72-BF9D-6CDA-CE58-48DEEF0D3ED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rgbClr val="0070A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D771E8-3CD9-C8D1-57DB-ACC39F81FF23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975B862C-6F60-63AE-9504-B714A59B09F0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72000" tIns="0" rIns="0" bIns="0" rtlCol="0" anchor="ctr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Create a Pandas DataFrame from the constructed dictionary dataset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27759CF-D3C9-CFA2-3057-450E137AC0B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rgbClr val="0070A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D0618E8-5CDB-0232-9DA1-568CDBC18C2F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BA70A2AB-36C7-8AF4-339D-1EAF9704D333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rgbClr val="FFFFFF">
                  <a:lumMod val="85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lIns="72000" tIns="0" rIns="0" bIns="0" rtlCol="0" anchor="ctr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Filter the DataFrame to only include Falcon 9 launches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Reset the FlightNumber column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83E737C-F1A7-D520-3042-4F3ACBE03216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rgbClr val="0070A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rPr>
                  <a:t>4</a:t>
                </a:r>
              </a:p>
            </p:txBody>
          </p: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22686F-EB0B-E458-45A3-373F91B7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9799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F048C-F862-189F-C629-EA98F58D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6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2C926-220D-E157-2824-E42AEB4EE33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2"/>
              </a:rPr>
              <a:t> </a:t>
            </a:r>
            <a:r>
              <a:rPr lang="en-US" dirty="0" err="1">
                <a:hlinkClick r:id="rId12"/>
              </a:rPr>
              <a:t>Github</a:t>
            </a:r>
            <a:r>
              <a:rPr lang="en-US" dirty="0">
                <a:hlinkClick r:id="rId12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428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B7C2BB2-3E27-24C6-B6C0-B4FAB54D7C16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 cap="flat" cmpd="sng" algn="ctr">
            <a:solidFill>
              <a:srgbClr val="0070A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133A6525-B9AF-6D42-DDB4-BA38EC3B5034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COLLECTION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WEB SCRAPING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DAAFE0B-DFF3-7946-7B63-5BFD18AD1519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600" dirty="0">
                <a:solidFill>
                  <a:srgbClr val="FFFFFF"/>
                </a:solidFill>
                <a:latin typeface="Ubuntu"/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rgbClr val="FFFFFF"/>
              </a:solidFill>
              <a:latin typeface="Ubuntu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C7C93A1-04F2-37FD-8FD4-F520D4498C4F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95C11E8-FE2E-EEE6-72EF-D281D95E1D1B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BAE1C158-F3CA-1A90-7D62-DD87AC14F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D2E54EAD-FE69-AE05-6BB9-03EC374C1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78FF6E2-8631-7012-9A13-0CE83F2862D9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C320E07-C55B-1C69-F882-D23EA6F4B374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898CECA-A701-E49D-3F87-9B9BB0BBA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4257BE0-43A9-6CD0-E21C-BDBA11A8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C89569F1-6EA4-3588-CF46-4FD2C9E5941C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A8A5AB8-99DB-4CAD-037B-AAA2070C7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C80C269F-517E-EAE9-A80A-C146A0FC9CCD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816C2E-DD2B-2EF2-C1D9-9430AC28FA9C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FD5F682-0715-83F9-BC6F-5652C049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rgbClr val="0070AD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4296FD-0969-0320-E56C-3154673E8189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97BBCA9-8526-1075-ED37-54036B01EC4C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DB6BF238-D69E-DE02-5C90-FC22826F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4D26DE11-B13A-32CC-4E37-F8D13EAEA18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 cap="flat" cmpd="sng" algn="ctr">
              <a:solidFill>
                <a:srgbClr val="0070AD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88F6041-5ABC-E6A4-3643-8C6E9B611F0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7B3E767-2E9B-0E2A-12E6-6A9FC5F6B003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A6B52903-B423-6C6A-6BD0-691329E2D215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0" rIns="0" bIns="0"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Request the HTML page from the static URL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Assign the response to an object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3D69E6E-AD42-FC00-8891-7842A721F2B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22A2C16-2F03-9BEE-DA9D-7DA1178E2BF4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226F872D-F259-6615-5909-61995B86EB31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0" rIns="0" bIns="0"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Create a BeautifulSoup object from the HTML response object 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Find all tables within the HTML page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5984D60-3746-4CA1-57A7-A83D06CF4ACE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84E2819-E074-5870-26D6-FD2EAE657987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EA258280-EF36-2B2C-C8B9-2302119D9FAB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0" rIns="0" bIns="0"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Use the column names as keys in a dictionary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Use custom functions and logic to parse all launch tables 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70AD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(see Appendix) 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to fill the dictionary values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AC16312-F18D-F6F3-3CB1-5D08BF52A88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22CB2D0-429D-9355-128C-9ADC5E809C34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099C3B55-22EB-3F05-A5B7-1801A8C2A41E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0" rIns="0" bIns="0"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Convert the dictionary to a Pandas DataFrame ready for export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8C891A-C5BE-1312-CF6F-4FA6DB5C9352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490113B-06C8-382C-1C96-622C2A1F2569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82B0FD43-570C-AA3A-5CD5-A7A7B8B29D49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rgbClr val="FFFFFF">
                <a:lumMod val="85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0" rIns="0" bIns="0" rtlCol="0" anchor="ctr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Collect all column header names from the tables found within the HTML page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D20AD4F-02AB-82E9-C345-33610211A108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rgbClr val="0070A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89B0A2CF-514A-8D26-5FFD-485E894E11AE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 cap="flat" cmpd="sng" algn="ctr">
            <a:solidFill>
              <a:srgbClr val="0070A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E1C4B-3740-700A-1B67-07773449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7617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B71DD-8B61-72BA-2D0B-236E7F4B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7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D5651-603F-90F0-8221-26DBF1436D0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 </a:t>
            </a:r>
            <a:r>
              <a:rPr lang="en-US" dirty="0" err="1">
                <a:hlinkClick r:id="rId9"/>
              </a:rPr>
              <a:t>Github</a:t>
            </a:r>
            <a:r>
              <a:rPr lang="en-US" dirty="0">
                <a:hlinkClick r:id="rId9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2667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2BFF087-B726-0BE2-F9AD-B1202174FCF5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MANIPULATION/WRANGLING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PANDAS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28A72C-C09C-21E5-B51C-C8E5A5C5A883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6339259" cy="1765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Context: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SpaceX dataset contains several Space X  launch facilities, and each location is in the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LaunchSite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Each launch aims to a dedicated orbit, and some of the common orbit types are shown in the figure below. The orbit type is in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Orbit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Initial Data Exploration: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Using the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value_counts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method to determine the following: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of launches on each site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each orbit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Number and occurrence of landing outcome per orbit type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619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2ABD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77D429-7014-DB25-154C-ED79BAD4A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551384" y="2852936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BD72F-B5F4-0F87-D9ED-B003AE968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99CA75-4E77-9AAA-0238-1D5DBD3D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209EF3-62FE-19EA-4EF3-CAA90C53E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E20BE29-E6ED-49E7-A06B-7DCC8AF3D3A3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54E858-7A77-3ADB-36AE-D378D38D0DCF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65F346-969A-E508-CB45-A24263D45BD7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289739-18E7-8FD7-3230-6CD4FD6D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6797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85930-B780-8D3A-ED94-013EE13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79C52-A6E8-6F2E-3838-A43311A866DA}"/>
              </a:ext>
            </a:extLst>
          </p:cNvPr>
          <p:cNvSpPr txBox="1"/>
          <p:nvPr/>
        </p:nvSpPr>
        <p:spPr>
          <a:xfrm>
            <a:off x="10642112" y="83177"/>
            <a:ext cx="165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Github</a:t>
            </a:r>
            <a:r>
              <a:rPr lang="en-US" dirty="0">
                <a:hlinkClick r:id="rId6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39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7A1153-56C0-78C5-F37F-7E1D1255B3C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DATA MANIPULATION/WRANGLING – </a:t>
            </a:r>
            <a:r>
              <a:rPr kumimoji="0" lang="en-IN" sz="2600" b="0" i="0" u="none" strike="noStrike" kern="1200" cap="all" spc="0" normalizeH="0" baseline="0" noProof="0">
                <a:ln>
                  <a:noFill/>
                </a:ln>
                <a:solidFill>
                  <a:srgbClr val="12ABDB"/>
                </a:solidFill>
                <a:effectLst/>
                <a:uLnTx/>
                <a:uFillTx/>
                <a:latin typeface="Ubuntu Medium"/>
                <a:ea typeface="+mj-ea"/>
                <a:cs typeface="+mj-cs"/>
              </a:rPr>
              <a:t>PANDAS</a:t>
            </a:r>
            <a:endParaRPr kumimoji="0" lang="en-IN" sz="26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Medium"/>
              <a:ea typeface="+mj-ea"/>
              <a:cs typeface="+mj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14D5D5-F373-A201-D1BC-830A490F267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Context: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landing outcome is shown in the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Outcome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column: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Ocean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 the mission outcome was successfully  landed to a specific region of the ocean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Ocean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the mission outcome was unsuccessfully landed to a specific region of the ocean.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RTLS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 the mission outcome was successfully  landed to a ground pad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RTLS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the mission outcome was unsuccessfully landed to a ground pad.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 ASDS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the mission outcome was successfully  landed to a drone ship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 ASDS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– the mission outcome was unsuccessfully landed to a drone ship. 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 ASDS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None None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– these represent a failure to land.</a:t>
            </a:r>
          </a:p>
          <a:p>
            <a:pPr marL="5207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Data Wrangling: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This is done by: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Defining a set of unsuccessful (bad) outcomes,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Creating a list,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landing_class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where the element is 0 if the corresponding  row  in 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Outcome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is in the set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bad_outcome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otherwise, it’s 1. 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Create a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column that  contains the values from the list </a:t>
            </a: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61AFE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landing_class </a:t>
            </a:r>
          </a:p>
          <a:p>
            <a:pPr marL="4635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AD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Export the DataFrame as a .csv file.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D7CAE-2345-8468-694A-A8972E01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F217D-B7D6-FCF1-40C0-A17CD81A2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56382-02A4-2C16-F4ED-F4FE2BBC2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4B9FB4-04E5-90EB-6253-FEF5FE59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0070AD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E25B20-7B08-A490-73EB-C51DC4D797DE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99DC5F-344B-929B-2B24-D2EABCB1D4FA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4425A0-0ADF-7AF6-C58B-936C07143994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148A4-5CB8-4F39-05A3-BF4F31006C7D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rgbClr val="0070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5F8B5-0DE1-FBBD-0187-94D4C0B2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7250"/>
            <a:ext cx="7543800" cy="365125"/>
          </a:xfrm>
        </p:spPr>
        <p:txBody>
          <a:bodyPr/>
          <a:lstStyle/>
          <a:p>
            <a:r>
              <a:rPr lang="en-IN" dirty="0"/>
              <a:t>Applied Data Science Capstone | 2023 | Mohammed Sarim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A82D0-E46F-7D20-0321-72315CB8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96728-6B24-4E0E-8410-27A2EB582B5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5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36</TotalTime>
  <Words>4372</Words>
  <Application>Microsoft Office PowerPoint</Application>
  <PresentationFormat>Widescreen</PresentationFormat>
  <Paragraphs>633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Consolas</vt:lpstr>
      <vt:lpstr>Ubuntu</vt:lpstr>
      <vt:lpstr>Ubuntu Medium</vt:lpstr>
      <vt:lpstr>Wingdings</vt:lpstr>
      <vt:lpstr>Mesh</vt:lpstr>
      <vt:lpstr>IBM Data Science Capstone Project</vt:lpstr>
      <vt:lpstr>OUTLINE</vt:lpstr>
      <vt:lpstr>EXECUTIVE SUMMARY</vt:lpstr>
      <vt:lpstr>METHODOLOGY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Mohammed Sarim</dc:creator>
  <cp:lastModifiedBy>Mohammed Sarim</cp:lastModifiedBy>
  <cp:revision>49</cp:revision>
  <dcterms:created xsi:type="dcterms:W3CDTF">2023-08-28T18:26:44Z</dcterms:created>
  <dcterms:modified xsi:type="dcterms:W3CDTF">2023-08-28T19:03:59Z</dcterms:modified>
</cp:coreProperties>
</file>